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2DD1"/>
    <a:srgbClr val="822AC4"/>
    <a:srgbClr val="7225AB"/>
    <a:srgbClr val="FC4698"/>
    <a:srgbClr val="FD77B4"/>
    <a:srgbClr val="00C85A"/>
    <a:srgbClr val="B3CEFF"/>
    <a:srgbClr val="C8D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0112" y="781202"/>
            <a:ext cx="5467601" cy="1470025"/>
          </a:xfrm>
        </p:spPr>
        <p:txBody>
          <a:bodyPr>
            <a:normAutofit/>
          </a:bodyPr>
          <a:lstStyle/>
          <a:p>
            <a:r>
              <a:rPr sz="7200">
                <a:solidFill>
                  <a:schemeClr val="bg1"/>
                </a:solidFill>
                <a:latin typeface="Arial Rounded MT Bold" pitchFamily="34" charset="0"/>
              </a:rPr>
              <a:t>MetaTensor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765" y="3971499"/>
            <a:ext cx="7014948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• </a:t>
            </a:r>
            <a:r>
              <a:rPr sz="2800" smtClean="0">
                <a:solidFill>
                  <a:schemeClr val="bg1"/>
                </a:solidFill>
                <a:latin typeface="Arial Rounded MT Bold" pitchFamily="34" charset="0"/>
              </a:rPr>
              <a:t>AI-Powered </a:t>
            </a:r>
            <a:endParaRPr lang="en-GB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sz="2800" smtClean="0">
                <a:solidFill>
                  <a:schemeClr val="bg1"/>
                </a:solidFill>
                <a:latin typeface="Arial Rounded MT Bold" pitchFamily="34" charset="0"/>
              </a:rPr>
              <a:t>• </a:t>
            </a:r>
            <a:r>
              <a:rPr sz="2800">
                <a:solidFill>
                  <a:schemeClr val="bg1"/>
                </a:solidFill>
                <a:latin typeface="Arial Rounded MT Bold" pitchFamily="34" charset="0"/>
              </a:rPr>
              <a:t>Incentive-Aligned </a:t>
            </a:r>
            <a:endParaRPr lang="en-GB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sz="2800" smtClean="0">
                <a:solidFill>
                  <a:schemeClr val="bg1"/>
                </a:solidFill>
                <a:latin typeface="Arial Rounded MT Bold" pitchFamily="34" charset="0"/>
              </a:rPr>
              <a:t>• </a:t>
            </a:r>
            <a:r>
              <a:rPr sz="2800">
                <a:solidFill>
                  <a:schemeClr val="bg1"/>
                </a:solidFill>
                <a:latin typeface="Arial Rounded MT Bold" pitchFamily="34" charset="0"/>
              </a:rPr>
              <a:t>Self-Optimizing Network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561312"/>
            <a:ext cx="7772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>
                <a:solidFill>
                  <a:srgbClr val="B4C8FF"/>
                </a:solidFill>
              </a:defRPr>
            </a:pPr>
            <a:r>
              <a:rPr lang="en-GB" dirty="0" smtClean="0">
                <a:latin typeface="Arial Rounded MT Bold" pitchFamily="34" charset="0"/>
              </a:rPr>
              <a:t>Bittensor Governance &amp; Efficiency Optimizer Subnet</a:t>
            </a:r>
            <a:endParaRPr lang="en-GB" dirty="0">
              <a:latin typeface="Arial Rounded MT Bold" pitchFamily="34" charset="0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6" y="902004"/>
            <a:ext cx="1356274" cy="13492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4275" y="2402006"/>
            <a:ext cx="436728" cy="668740"/>
          </a:xfrm>
          <a:prstGeom prst="roundRect">
            <a:avLst>
              <a:gd name="adj" fmla="val 29167"/>
            </a:avLst>
          </a:prstGeom>
          <a:solidFill>
            <a:srgbClr val="FC46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latin typeface="Arial Rounded MT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4149"/>
            <a:ext cx="8229600" cy="1143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  <a:latin typeface="Arial Rounded MT Bold" pitchFamily="34" charset="0"/>
              </a:rPr>
              <a:t>Vision &amp; Roadmap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9808" y="2402006"/>
            <a:ext cx="7492620" cy="6687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 smtClean="0">
                <a:latin typeface="Arial Rounded MT Bold" pitchFamily="34" charset="0"/>
              </a:rPr>
              <a:t>Now – Feb 28:</a:t>
            </a:r>
            <a:r>
              <a:rPr lang="en-GB" sz="1700" dirty="0" smtClean="0">
                <a:latin typeface="Arial Rounded MT Bold" pitchFamily="34" charset="0"/>
              </a:rPr>
              <a:t> </a:t>
            </a:r>
            <a:r>
              <a:rPr lang="en-GB" sz="1700" dirty="0" err="1" smtClean="0">
                <a:latin typeface="Arial Rounded MT Bold" pitchFamily="34" charset="0"/>
              </a:rPr>
              <a:t>Ideathon</a:t>
            </a:r>
            <a:r>
              <a:rPr lang="en-GB" sz="1700" dirty="0" smtClean="0">
                <a:latin typeface="Arial Rounded MT Bold" pitchFamily="34" charset="0"/>
              </a:rPr>
              <a:t> – design + proposal + repo (this deck + site)</a:t>
            </a:r>
            <a:endParaRPr lang="en-US" sz="1700" dirty="0">
              <a:latin typeface="Arial Rounded MT Bol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902" y="3455159"/>
            <a:ext cx="436728" cy="668740"/>
          </a:xfrm>
          <a:prstGeom prst="roundRect">
            <a:avLst>
              <a:gd name="adj" fmla="val 29167"/>
            </a:avLst>
          </a:prstGeom>
          <a:solidFill>
            <a:srgbClr val="8B2D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latin typeface="Arial Rounded MT Bol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48435" y="3455159"/>
            <a:ext cx="7492620" cy="6687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Arial Rounded MT Bold" pitchFamily="34" charset="0"/>
              </a:rPr>
              <a:t>Mar 2 – Mar 30:</a:t>
            </a:r>
            <a:r>
              <a:rPr lang="en-GB" dirty="0" smtClean="0">
                <a:latin typeface="Arial Rounded MT Bold" pitchFamily="34" charset="0"/>
              </a:rPr>
              <a:t> </a:t>
            </a:r>
            <a:r>
              <a:rPr lang="en-GB" dirty="0" err="1" smtClean="0">
                <a:latin typeface="Arial Rounded MT Bold" pitchFamily="34" charset="0"/>
              </a:rPr>
              <a:t>Hackathon</a:t>
            </a:r>
            <a:r>
              <a:rPr lang="en-GB" dirty="0" smtClean="0">
                <a:latin typeface="Arial Rounded MT Bold" pitchFamily="34" charset="0"/>
              </a:rPr>
              <a:t> – </a:t>
            </a:r>
            <a:r>
              <a:rPr lang="en-GB" dirty="0" err="1" smtClean="0">
                <a:latin typeface="Arial Rounded MT Bold" pitchFamily="34" charset="0"/>
              </a:rPr>
              <a:t>testnet</a:t>
            </a:r>
            <a:r>
              <a:rPr lang="en-GB" dirty="0" smtClean="0">
                <a:latin typeface="Arial Rounded MT Bold" pitchFamily="34" charset="0"/>
              </a:rPr>
              <a:t> implementation of core tasks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902" y="4478740"/>
            <a:ext cx="436728" cy="668740"/>
          </a:xfrm>
          <a:prstGeom prst="roundRect">
            <a:avLst>
              <a:gd name="adj" fmla="val 29167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latin typeface="Arial Rounded MT Bol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48435" y="4478740"/>
            <a:ext cx="7492620" cy="6687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Arial Rounded MT Bold" pitchFamily="34" charset="0"/>
              </a:rPr>
              <a:t>Q2 2026:</a:t>
            </a:r>
            <a:r>
              <a:rPr lang="en-GB" dirty="0" smtClean="0">
                <a:latin typeface="Arial Rounded MT Bold" pitchFamily="34" charset="0"/>
              </a:rPr>
              <a:t> </a:t>
            </a:r>
            <a:r>
              <a:rPr lang="en-GB" dirty="0" err="1" smtClean="0">
                <a:latin typeface="Arial Rounded MT Bold" pitchFamily="34" charset="0"/>
              </a:rPr>
              <a:t>Mainnet</a:t>
            </a:r>
            <a:r>
              <a:rPr lang="en-GB" dirty="0" smtClean="0">
                <a:latin typeface="Arial Rounded MT Bold" pitchFamily="34" charset="0"/>
              </a:rPr>
              <a:t> launch, explorer integration, governance trial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2902" y="5502322"/>
            <a:ext cx="436728" cy="668740"/>
          </a:xfrm>
          <a:prstGeom prst="roundRect">
            <a:avLst>
              <a:gd name="adj" fmla="val 29167"/>
            </a:avLst>
          </a:prstGeom>
          <a:solidFill>
            <a:srgbClr val="00C8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latin typeface="Arial Rounded MT Bol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48435" y="5502322"/>
            <a:ext cx="7492620" cy="6687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Arial Rounded MT Bold" pitchFamily="34" charset="0"/>
              </a:rPr>
              <a:t>Q3+ 2026:</a:t>
            </a:r>
            <a:r>
              <a:rPr lang="en-GB" dirty="0" smtClean="0">
                <a:latin typeface="Arial Rounded MT Bold" pitchFamily="34" charset="0"/>
              </a:rPr>
              <a:t> Become default governance signal layer for Bittensor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672"/>
            <a:ext cx="8229600" cy="1143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  <a:latin typeface="Arial Rounded MT Bold" pitchFamily="34" charset="0"/>
              </a:rPr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7857"/>
            <a:ext cx="8229600" cy="3696862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50000"/>
              </a:lnSpc>
              <a:buNone/>
              <a:defRPr sz="2000">
                <a:solidFill>
                  <a:srgbClr val="C8DCFF"/>
                </a:solidFill>
              </a:defRPr>
            </a:pPr>
            <a:endParaRPr lang="en-GB" sz="1400" dirty="0" smtClean="0">
              <a:solidFill>
                <a:srgbClr val="B3CEFF"/>
              </a:solidFill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B3CEFF"/>
                </a:solidFill>
                <a:latin typeface="Arial Rounded MT Bold" pitchFamily="34" charset="0"/>
              </a:rPr>
              <a:t>128+ Bittensor subnets, but no unified governance intelligence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B3CEFF"/>
                </a:solidFill>
                <a:latin typeface="Arial Rounded MT Bold" pitchFamily="34" charset="0"/>
              </a:rPr>
              <a:t>TAO </a:t>
            </a:r>
            <a:r>
              <a:rPr lang="en-GB" sz="2400" dirty="0" smtClean="0">
                <a:solidFill>
                  <a:srgbClr val="B3CEFF"/>
                </a:solidFill>
                <a:latin typeface="Arial Rounded MT Bold" pitchFamily="34" charset="0"/>
              </a:rPr>
              <a:t>emissions are not optimally aligned with subnet value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B3CEFF"/>
                </a:solidFill>
                <a:latin typeface="Arial Rounded MT Bold" pitchFamily="34" charset="0"/>
              </a:rPr>
              <a:t>No </a:t>
            </a:r>
            <a:r>
              <a:rPr lang="en-GB" sz="2400" dirty="0" smtClean="0">
                <a:solidFill>
                  <a:srgbClr val="B3CEFF"/>
                </a:solidFill>
                <a:latin typeface="Arial Rounded MT Bold" pitchFamily="34" charset="0"/>
              </a:rPr>
              <a:t>early warning system for failing or malicious subnets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B3CEFF"/>
                </a:solidFill>
                <a:latin typeface="Arial Rounded MT Bold" pitchFamily="34" charset="0"/>
              </a:rPr>
              <a:t>Governance </a:t>
            </a:r>
            <a:r>
              <a:rPr lang="en-GB" sz="2400" dirty="0" smtClean="0">
                <a:solidFill>
                  <a:srgbClr val="B3CEFF"/>
                </a:solidFill>
                <a:latin typeface="Arial Rounded MT Bold" pitchFamily="34" charset="0"/>
              </a:rPr>
              <a:t>actors work with fragmented, manual metrics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B3CEFF"/>
                </a:solidFill>
                <a:latin typeface="Arial Rounded MT Bold" pitchFamily="34" charset="0"/>
              </a:rPr>
              <a:t>Ethereum-style </a:t>
            </a:r>
            <a:r>
              <a:rPr lang="en-GB" sz="2400" dirty="0" smtClean="0">
                <a:solidFill>
                  <a:srgbClr val="B3CEFF"/>
                </a:solidFill>
                <a:latin typeface="Arial Rounded MT Bold" pitchFamily="34" charset="0"/>
              </a:rPr>
              <a:t>governance is slow, manual, and reactive</a:t>
            </a:r>
          </a:p>
          <a:p>
            <a:pPr lvl="1">
              <a:lnSpc>
                <a:spcPct val="150000"/>
              </a:lnSpc>
              <a:defRPr sz="2000">
                <a:solidFill>
                  <a:srgbClr val="C8DCFF"/>
                </a:solidFill>
              </a:defRPr>
            </a:pPr>
            <a:endParaRPr sz="1400">
              <a:solidFill>
                <a:srgbClr val="B3CEF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614"/>
            <a:ext cx="8229600" cy="1146413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  <a:latin typeface="Arial Rounded MT Bold" pitchFamily="34" charset="0"/>
              </a:rPr>
              <a:t>The Solution – MetaTensor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1755"/>
            <a:ext cx="8413845" cy="37787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✓</a:t>
            </a: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 First </a:t>
            </a: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subnet that analyzes Bittensor itself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✓</a:t>
            </a: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 Continuous </a:t>
            </a: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network health scores &amp; risk rankings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✓</a:t>
            </a: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 AI-powered </a:t>
            </a: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TAO emission optimization recommendations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✓</a:t>
            </a: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 Collusion </a:t>
            </a: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&amp; centralization detection alerts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0B050"/>
                </a:solidFill>
                <a:latin typeface="Arial Rounded MT Bold" pitchFamily="34" charset="0"/>
              </a:rPr>
              <a:t>✓</a:t>
            </a: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 Comparative </a:t>
            </a: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efficiency metrics vs Ethereum and others</a:t>
            </a:r>
            <a:endParaRPr lang="en-US" sz="2200" dirty="0">
              <a:solidFill>
                <a:srgbClr val="B3CEF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195"/>
            <a:ext cx="8229600" cy="92804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Mechanism: Miners, Validators, Rewards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3680" y="1883387"/>
            <a:ext cx="3725839" cy="286603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Ingest Bittensor + external chain data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Predict subnet risk, emission efficiency, anomalies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Propose new emission weights &amp; governance signals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5974" y="1461486"/>
            <a:ext cx="118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Miners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04012" y="1883387"/>
            <a:ext cx="3725839" cy="286603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Ingest Bittensor + external chain data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Predict subnet risk, emission efficiency, anomalies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Propose new emission weights &amp; governance signals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8592" y="1461486"/>
            <a:ext cx="1686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Validators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3680" y="5377218"/>
            <a:ext cx="7936171" cy="117598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tx1"/>
                </a:solidFill>
              </a:rPr>
              <a:t>Miners:</a:t>
            </a:r>
            <a:r>
              <a:rPr lang="en-GB" sz="2000" dirty="0" smtClean="0">
                <a:solidFill>
                  <a:schemeClr val="tx1"/>
                </a:solidFill>
              </a:rPr>
              <a:t> 75% of subnet emission via </a:t>
            </a:r>
            <a:r>
              <a:rPr lang="en-GB" sz="2000" dirty="0" err="1" smtClean="0">
                <a:solidFill>
                  <a:schemeClr val="tx1"/>
                </a:solidFill>
              </a:rPr>
              <a:t>softmax</a:t>
            </a:r>
            <a:r>
              <a:rPr lang="en-GB" sz="2000" dirty="0" smtClean="0">
                <a:solidFill>
                  <a:schemeClr val="tx1"/>
                </a:solidFill>
              </a:rPr>
              <a:t> on performance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Validators:</a:t>
            </a:r>
            <a:r>
              <a:rPr lang="en-GB" sz="2000" dirty="0" smtClean="0">
                <a:solidFill>
                  <a:schemeClr val="tx1"/>
                </a:solidFill>
              </a:rPr>
              <a:t> 25% for honest, diverse evaluation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6787" y="4954133"/>
            <a:ext cx="1491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Rewards</a:t>
            </a:r>
            <a:endParaRPr lang="en-US" sz="2400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Proof of Intelligence / Effort</a:t>
            </a:r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06472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C000"/>
                </a:solidFill>
                <a:latin typeface="Arial Rounded MT Bold" pitchFamily="34" charset="0"/>
              </a:rPr>
              <a:t>★ 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Miners 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must model time series, stake graphs, game theory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C000"/>
                </a:solidFill>
                <a:latin typeface="Arial Rounded MT Bold" pitchFamily="34" charset="0"/>
              </a:rPr>
              <a:t>★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rgbClr val="B3CEFF"/>
                </a:solidFill>
                <a:latin typeface="Arial Rounded MT Bold" pitchFamily="34" charset="0"/>
              </a:rPr>
              <a:t>Backtesting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 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over 30–90 days – can't fake </a:t>
            </a:r>
            <a:r>
              <a:rPr lang="en-US" sz="2000" dirty="0" err="1" smtClean="0">
                <a:solidFill>
                  <a:srgbClr val="B3CEFF"/>
                </a:solidFill>
                <a:latin typeface="Arial Rounded MT Bold" pitchFamily="34" charset="0"/>
              </a:rPr>
              <a:t>long‑term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 accuracy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C000"/>
                </a:solidFill>
                <a:latin typeface="Arial Rounded MT Bold" pitchFamily="34" charset="0"/>
              </a:rPr>
              <a:t>★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 Sentinel 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tasks detect trivial heuristics and </a:t>
            </a:r>
            <a:r>
              <a:rPr lang="en-US" sz="2000" dirty="0" err="1" smtClean="0">
                <a:solidFill>
                  <a:srgbClr val="B3CEFF"/>
                </a:solidFill>
                <a:latin typeface="Arial Rounded MT Bold" pitchFamily="34" charset="0"/>
              </a:rPr>
              <a:t>copy‑paste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 agents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C000"/>
                </a:solidFill>
                <a:latin typeface="Arial Rounded MT Bold" pitchFamily="34" charset="0"/>
              </a:rPr>
              <a:t>★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 Tasks 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include risk prediction, emission optimization, anomaly detection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C000"/>
                </a:solidFill>
                <a:latin typeface="Arial Rounded MT Bold" pitchFamily="34" charset="0"/>
              </a:rPr>
              <a:t>★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 Only 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miners with genuine predictive power earn meaningful TAO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B3CEF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364" y="274320"/>
            <a:ext cx="401423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rPr sz="3200"/>
              <a:t>Architecture Overview</a:t>
            </a:r>
          </a:p>
        </p:txBody>
      </p:sp>
      <p:pic>
        <p:nvPicPr>
          <p:cNvPr id="4" name="Picture 3" descr="a_flowchart_diagram_visually_represents_the_arch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64" y="1241946"/>
            <a:ext cx="4073857" cy="5379113"/>
          </a:xfrm>
          <a:prstGeom prst="rect">
            <a:avLst/>
          </a:prstGeom>
        </p:spPr>
      </p:pic>
      <p:pic>
        <p:nvPicPr>
          <p:cNvPr id="5" name="Picture 4" descr="a_flowchart_infographic_titled_evaluation_workf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125" y="1241946"/>
            <a:ext cx="4077951" cy="5379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2125" y="274320"/>
            <a:ext cx="4077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rPr lang="en-US" sz="3200" dirty="0" smtClean="0"/>
              <a:t>Evaluation Workflow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226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Market &amp;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0937"/>
            <a:ext cx="8229600" cy="387428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B3CEFF"/>
                </a:solidFill>
                <a:latin typeface="Arial Rounded MT Bold" pitchFamily="34" charset="0"/>
              </a:rPr>
              <a:t>Sector</a:t>
            </a:r>
            <a:r>
              <a:rPr lang="en-US" sz="2200" b="1" dirty="0" smtClean="0">
                <a:solidFill>
                  <a:srgbClr val="B3CEFF"/>
                </a:solidFill>
                <a:latin typeface="Arial Rounded MT Bold" pitchFamily="34" charset="0"/>
              </a:rPr>
              <a:t>:</a:t>
            </a: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 Infra (governance &amp; network optimization)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B3CEFF"/>
                </a:solidFill>
                <a:latin typeface="Arial Rounded MT Bold" pitchFamily="34" charset="0"/>
              </a:rPr>
              <a:t>Primary customer:</a:t>
            </a: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 Bittensor protocol itself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B3CEFF"/>
                </a:solidFill>
                <a:latin typeface="Arial Rounded MT Bold" pitchFamily="34" charset="0"/>
              </a:rPr>
              <a:t>Key users: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	→</a:t>
            </a: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Governance councils &amp; TAO voters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	→</a:t>
            </a: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Explorers / dashboards (</a:t>
            </a:r>
            <a:r>
              <a:rPr lang="en-US" sz="2200" dirty="0" err="1" smtClean="0">
                <a:solidFill>
                  <a:srgbClr val="B3CEFF"/>
                </a:solidFill>
                <a:latin typeface="Arial Rounded MT Bold" pitchFamily="34" charset="0"/>
              </a:rPr>
              <a:t>Taostats‑like</a:t>
            </a: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	→</a:t>
            </a:r>
            <a:r>
              <a:rPr lang="en-US" sz="2200" dirty="0" err="1" smtClean="0">
                <a:solidFill>
                  <a:srgbClr val="B3CEFF"/>
                </a:solidFill>
                <a:latin typeface="Arial Rounded MT Bold" pitchFamily="34" charset="0"/>
              </a:rPr>
              <a:t>Stakers</a:t>
            </a: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 &amp; delegators (</a:t>
            </a:r>
            <a:r>
              <a:rPr lang="en-US" sz="2200" dirty="0" err="1" smtClean="0">
                <a:solidFill>
                  <a:srgbClr val="B3CEFF"/>
                </a:solidFill>
                <a:latin typeface="Arial Rounded MT Bold" pitchFamily="34" charset="0"/>
              </a:rPr>
              <a:t>risk‑aware</a:t>
            </a: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 staking tools)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No existing governance subnet – pure </a:t>
            </a:r>
            <a:r>
              <a:rPr lang="en-US" sz="2200" dirty="0" err="1" smtClean="0">
                <a:solidFill>
                  <a:srgbClr val="B3CEFF"/>
                </a:solidFill>
                <a:latin typeface="Arial Rounded MT Bold" pitchFamily="34" charset="0"/>
              </a:rPr>
              <a:t>first‑mover</a:t>
            </a:r>
            <a:r>
              <a:rPr lang="en-US" sz="2200" dirty="0" smtClean="0">
                <a:solidFill>
                  <a:srgbClr val="B3CEFF"/>
                </a:solidFill>
                <a:latin typeface="Arial Rounded MT Bold" pitchFamily="34" charset="0"/>
              </a:rPr>
              <a:t> advantage</a:t>
            </a:r>
            <a:endParaRPr lang="en-US" sz="2200" dirty="0">
              <a:solidFill>
                <a:srgbClr val="B3CEF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226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Rounded MT Bold" pitchFamily="34" charset="0"/>
              </a:rPr>
              <a:t>Why </a:t>
            </a:r>
            <a:r>
              <a:rPr lang="en-US" sz="4000" b="1" dirty="0" err="1" smtClean="0">
                <a:solidFill>
                  <a:schemeClr val="bg1"/>
                </a:solidFill>
                <a:latin typeface="Arial Rounded MT Bold" pitchFamily="34" charset="0"/>
              </a:rPr>
              <a:t>MetaTensor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itchFamily="34" charset="0"/>
              </a:rPr>
              <a:t> Wins</a:t>
            </a:r>
            <a:endParaRPr lang="en-US" sz="4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955" y="2142699"/>
            <a:ext cx="88710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D77B4"/>
                </a:solidFill>
                <a:latin typeface="Arial Rounded MT Bold" pitchFamily="34" charset="0"/>
              </a:rPr>
              <a:t>♦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 </a:t>
            </a:r>
            <a:r>
              <a:rPr lang="en-US" sz="2000" b="1" dirty="0" smtClean="0">
                <a:solidFill>
                  <a:srgbClr val="B3CEFF"/>
                </a:solidFill>
                <a:latin typeface="Arial Rounded MT Bold" pitchFamily="34" charset="0"/>
              </a:rPr>
              <a:t>Unclaimed </a:t>
            </a:r>
            <a:r>
              <a:rPr lang="en-US" sz="2000" b="1" dirty="0" smtClean="0">
                <a:solidFill>
                  <a:srgbClr val="B3CEFF"/>
                </a:solidFill>
                <a:latin typeface="Arial Rounded MT Bold" pitchFamily="34" charset="0"/>
              </a:rPr>
              <a:t>niche: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 no other subnet optimizes Bittensor governance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D77B4"/>
                </a:solidFill>
                <a:latin typeface="Arial Rounded MT Bold" pitchFamily="34" charset="0"/>
              </a:rPr>
              <a:t>♦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 </a:t>
            </a:r>
            <a:r>
              <a:rPr lang="en-US" sz="2000" b="1" dirty="0" smtClean="0">
                <a:solidFill>
                  <a:srgbClr val="B3CEFF"/>
                </a:solidFill>
                <a:latin typeface="Arial Rounded MT Bold" pitchFamily="34" charset="0"/>
              </a:rPr>
              <a:t>Highest </a:t>
            </a:r>
            <a:r>
              <a:rPr lang="en-US" sz="2000" b="1" dirty="0" smtClean="0">
                <a:solidFill>
                  <a:srgbClr val="B3CEFF"/>
                </a:solidFill>
                <a:latin typeface="Arial Rounded MT Bold" pitchFamily="34" charset="0"/>
              </a:rPr>
              <a:t>leverage: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 optimizes the whole network, not one vertical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D77B4"/>
                </a:solidFill>
                <a:latin typeface="Arial Rounded MT Bold" pitchFamily="34" charset="0"/>
              </a:rPr>
              <a:t>♦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 </a:t>
            </a:r>
            <a:r>
              <a:rPr lang="en-US" sz="2000" b="1" dirty="0" smtClean="0">
                <a:solidFill>
                  <a:srgbClr val="B3CEFF"/>
                </a:solidFill>
                <a:latin typeface="Arial Rounded MT Bold" pitchFamily="34" charset="0"/>
              </a:rPr>
              <a:t>Network </a:t>
            </a:r>
            <a:r>
              <a:rPr lang="en-US" sz="2000" b="1" dirty="0" smtClean="0">
                <a:solidFill>
                  <a:srgbClr val="B3CEFF"/>
                </a:solidFill>
                <a:latin typeface="Arial Rounded MT Bold" pitchFamily="34" charset="0"/>
              </a:rPr>
              <a:t>effects: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 more subnets → more value from </a:t>
            </a:r>
            <a:r>
              <a:rPr lang="en-US" sz="2000" dirty="0" err="1" smtClean="0">
                <a:solidFill>
                  <a:srgbClr val="B3CEFF"/>
                </a:solidFill>
                <a:latin typeface="Arial Rounded MT Bold" pitchFamily="34" charset="0"/>
              </a:rPr>
              <a:t>MetaTensor</a:t>
            </a:r>
            <a:endParaRPr lang="en-US" sz="2000" dirty="0" smtClean="0">
              <a:solidFill>
                <a:srgbClr val="B3CEFF"/>
              </a:solidFill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D77B4"/>
                </a:solidFill>
                <a:latin typeface="Arial Rounded MT Bold" pitchFamily="34" charset="0"/>
              </a:rPr>
              <a:t>♦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 Makes 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Bittensor more adaptive than Ethereum in governance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D77B4"/>
                </a:solidFill>
                <a:latin typeface="Arial Rounded MT Bold" pitchFamily="34" charset="0"/>
              </a:rPr>
              <a:t>♦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 Strong 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story for </a:t>
            </a:r>
            <a:r>
              <a:rPr lang="en-US" sz="2000" dirty="0" err="1" smtClean="0">
                <a:solidFill>
                  <a:srgbClr val="B3CEFF"/>
                </a:solidFill>
                <a:latin typeface="Arial Rounded MT Bold" pitchFamily="34" charset="0"/>
              </a:rPr>
              <a:t>Bitstarter</a:t>
            </a:r>
            <a:r>
              <a:rPr lang="en-US" sz="2000" dirty="0" smtClean="0">
                <a:solidFill>
                  <a:srgbClr val="B3CEFF"/>
                </a:solidFill>
                <a:latin typeface="Arial Rounded MT Bold" pitchFamily="34" charset="0"/>
              </a:rPr>
              <a:t> / discretionary investment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B3CEF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20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Go-To-Market Strategy</a:t>
            </a:r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7982"/>
            <a:ext cx="8229600" cy="438093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D77B4"/>
                </a:solidFill>
                <a:latin typeface="Arial Rounded MT Bold" pitchFamily="34" charset="0"/>
              </a:rPr>
              <a:t>Phase 1 (</a:t>
            </a:r>
            <a:r>
              <a:rPr lang="en-US" b="1" dirty="0" err="1" smtClean="0">
                <a:solidFill>
                  <a:srgbClr val="FD77B4"/>
                </a:solidFill>
                <a:latin typeface="Arial Rounded MT Bold" pitchFamily="34" charset="0"/>
              </a:rPr>
              <a:t>Hackathon</a:t>
            </a:r>
            <a:r>
              <a:rPr lang="en-US" b="1" dirty="0" smtClean="0">
                <a:solidFill>
                  <a:srgbClr val="FD77B4"/>
                </a:solidFill>
                <a:latin typeface="Arial Rounded MT Bold" pitchFamily="34" charset="0"/>
              </a:rPr>
              <a:t>):</a:t>
            </a:r>
          </a:p>
          <a:p>
            <a:pPr>
              <a:buNone/>
            </a:pPr>
            <a:r>
              <a:rPr lang="en-US" dirty="0" smtClean="0">
                <a:solidFill>
                  <a:srgbClr val="B3CEFF"/>
                </a:solidFill>
                <a:latin typeface="Arial Rounded MT Bold" pitchFamily="34" charset="0"/>
              </a:rPr>
              <a:t>• </a:t>
            </a:r>
            <a:r>
              <a:rPr lang="en-US" dirty="0" err="1" smtClean="0">
                <a:solidFill>
                  <a:srgbClr val="B3CEFF"/>
                </a:solidFill>
                <a:latin typeface="Arial Rounded MT Bold" pitchFamily="34" charset="0"/>
              </a:rPr>
              <a:t>Testnet</a:t>
            </a:r>
            <a:r>
              <a:rPr lang="en-US" dirty="0" smtClean="0">
                <a:solidFill>
                  <a:srgbClr val="B3CEFF"/>
                </a:solidFill>
                <a:latin typeface="Arial Rounded MT Bold" pitchFamily="34" charset="0"/>
              </a:rPr>
              <a:t> subnet with basic health &amp; anomaly tasks</a:t>
            </a:r>
          </a:p>
          <a:p>
            <a:pPr>
              <a:buNone/>
            </a:pPr>
            <a:r>
              <a:rPr lang="en-US" dirty="0" smtClean="0">
                <a:solidFill>
                  <a:srgbClr val="B3CEFF"/>
                </a:solidFill>
                <a:latin typeface="Arial Rounded MT Bold" pitchFamily="34" charset="0"/>
              </a:rPr>
              <a:t>• Public API + simple web </a:t>
            </a:r>
            <a:r>
              <a:rPr lang="en-US" dirty="0" smtClean="0">
                <a:solidFill>
                  <a:srgbClr val="B3CEFF"/>
                </a:solidFill>
                <a:latin typeface="Arial Rounded MT Bold" pitchFamily="34" charset="0"/>
              </a:rPr>
              <a:t>dashboard</a:t>
            </a:r>
          </a:p>
          <a:p>
            <a:pPr>
              <a:buNone/>
            </a:pPr>
            <a:endParaRPr lang="en-US" dirty="0" smtClean="0">
              <a:solidFill>
                <a:srgbClr val="B3CEFF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Phase 2 (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Mainnet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):</a:t>
            </a:r>
          </a:p>
          <a:p>
            <a:pPr>
              <a:buNone/>
            </a:pPr>
            <a:r>
              <a:rPr lang="en-US" dirty="0" smtClean="0">
                <a:solidFill>
                  <a:srgbClr val="B3CEFF"/>
                </a:solidFill>
                <a:latin typeface="Arial Rounded MT Bold" pitchFamily="34" charset="0"/>
              </a:rPr>
              <a:t>• Integration with explorers, wallets, governance tools</a:t>
            </a:r>
          </a:p>
          <a:p>
            <a:pPr>
              <a:buNone/>
            </a:pPr>
            <a:r>
              <a:rPr lang="en-US" dirty="0" smtClean="0">
                <a:solidFill>
                  <a:srgbClr val="B3CEFF"/>
                </a:solidFill>
                <a:latin typeface="Arial Rounded MT Bold" pitchFamily="34" charset="0"/>
              </a:rPr>
              <a:t>• "</a:t>
            </a:r>
            <a:r>
              <a:rPr lang="en-US" dirty="0" err="1" smtClean="0">
                <a:solidFill>
                  <a:srgbClr val="B3CEFF"/>
                </a:solidFill>
                <a:latin typeface="Arial Rounded MT Bold" pitchFamily="34" charset="0"/>
              </a:rPr>
              <a:t>MetaTensor</a:t>
            </a:r>
            <a:r>
              <a:rPr lang="en-US" dirty="0" smtClean="0">
                <a:solidFill>
                  <a:srgbClr val="B3CEFF"/>
                </a:solidFill>
                <a:latin typeface="Arial Rounded MT Bold" pitchFamily="34" charset="0"/>
              </a:rPr>
              <a:t> score" shown for every subnet &amp; </a:t>
            </a:r>
            <a:r>
              <a:rPr lang="en-US" dirty="0" smtClean="0">
                <a:solidFill>
                  <a:srgbClr val="B3CEFF"/>
                </a:solidFill>
                <a:latin typeface="Arial Rounded MT Bold" pitchFamily="34" charset="0"/>
              </a:rPr>
              <a:t>address</a:t>
            </a:r>
          </a:p>
          <a:p>
            <a:pPr>
              <a:buNone/>
            </a:pPr>
            <a:endParaRPr lang="en-US" dirty="0" smtClean="0">
              <a:solidFill>
                <a:srgbClr val="B3CEFF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92D050"/>
                </a:solidFill>
                <a:latin typeface="Arial Rounded MT Bold" pitchFamily="34" charset="0"/>
              </a:rPr>
              <a:t>Bootstrapping:</a:t>
            </a:r>
          </a:p>
          <a:p>
            <a:pPr>
              <a:buNone/>
            </a:pPr>
            <a:r>
              <a:rPr lang="en-US" dirty="0" smtClean="0">
                <a:solidFill>
                  <a:srgbClr val="B3CEFF"/>
                </a:solidFill>
                <a:latin typeface="Arial Rounded MT Bold" pitchFamily="34" charset="0"/>
              </a:rPr>
              <a:t>• Higher miner share initially</a:t>
            </a:r>
          </a:p>
          <a:p>
            <a:pPr>
              <a:buNone/>
            </a:pPr>
            <a:r>
              <a:rPr lang="en-US" dirty="0" smtClean="0">
                <a:solidFill>
                  <a:srgbClr val="B3CEFF"/>
                </a:solidFill>
                <a:latin typeface="Arial Rounded MT Bold" pitchFamily="34" charset="0"/>
              </a:rPr>
              <a:t>• Early </a:t>
            </a:r>
            <a:r>
              <a:rPr lang="en-US" dirty="0" err="1" smtClean="0">
                <a:solidFill>
                  <a:srgbClr val="B3CEFF"/>
                </a:solidFill>
                <a:latin typeface="Arial Rounded MT Bold" pitchFamily="34" charset="0"/>
              </a:rPr>
              <a:t>validator</a:t>
            </a:r>
            <a:r>
              <a:rPr lang="en-US" dirty="0" smtClean="0">
                <a:solidFill>
                  <a:srgbClr val="B3CEFF"/>
                </a:solidFill>
                <a:latin typeface="Arial Rounded MT Bold" pitchFamily="34" charset="0"/>
              </a:rPr>
              <a:t> bonuses</a:t>
            </a:r>
          </a:p>
          <a:p>
            <a:pPr>
              <a:buNone/>
            </a:pPr>
            <a:r>
              <a:rPr lang="en-US" dirty="0" smtClean="0">
                <a:solidFill>
                  <a:srgbClr val="B3CEFF"/>
                </a:solidFill>
                <a:latin typeface="Arial Rounded MT Bold" pitchFamily="34" charset="0"/>
              </a:rPr>
              <a:t>• Free API tier for ecosystem projects</a:t>
            </a:r>
            <a:endParaRPr lang="en-US" dirty="0">
              <a:solidFill>
                <a:srgbClr val="B3CEF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54</TotalTime>
  <Words>314</Words>
  <Application>Microsoft Macintosh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MetaTensor</vt:lpstr>
      <vt:lpstr>The Problem</vt:lpstr>
      <vt:lpstr>The Solution – MetaTensor</vt:lpstr>
      <vt:lpstr>Mechanism: Miners, Validators, Rewards</vt:lpstr>
      <vt:lpstr>Proof of Intelligence / Effort</vt:lpstr>
      <vt:lpstr>Slide 6</vt:lpstr>
      <vt:lpstr>Market &amp; Users</vt:lpstr>
      <vt:lpstr>Why MetaTensor Wins</vt:lpstr>
      <vt:lpstr>Go-To-Market Strategy</vt:lpstr>
      <vt:lpstr>Vision &amp; Roadmap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MetaTensor</dc:title>
  <dc:subject/>
  <dc:creator/>
  <cp:keywords/>
  <dc:description>generated using python-pptx</dc:description>
  <cp:lastModifiedBy>ALOK</cp:lastModifiedBy>
  <cp:revision>9</cp:revision>
  <dcterms:created xsi:type="dcterms:W3CDTF">2013-01-27T09:14:16Z</dcterms:created>
  <dcterms:modified xsi:type="dcterms:W3CDTF">2026-02-24T21:39:27Z</dcterms:modified>
  <cp:category/>
</cp:coreProperties>
</file>